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Playfair Display"/>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PlayfairDisplay-regular.fntdata"/><Relationship Id="rId14" Type="http://schemas.openxmlformats.org/officeDocument/2006/relationships/slide" Target="slides/slide9.xml"/><Relationship Id="rId17" Type="http://schemas.openxmlformats.org/officeDocument/2006/relationships/font" Target="fonts/PlayfairDisplay-italic.fntdata"/><Relationship Id="rId16" Type="http://schemas.openxmlformats.org/officeDocument/2006/relationships/font" Target="fonts/PlayfairDisplay-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PlayfairDisplay-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 name="Google Shape;5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105c53172a5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g105c53172a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 name="Google Shape;7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10632867e82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g10632867e82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10632867e82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g10632867e82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drive.google.com/file/d/18i8idwBW1YDskg3TttKNhyQCVTfiuUyw/view" TargetMode="Externa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 name="Shape 53"/>
        <p:cNvGrpSpPr/>
        <p:nvPr/>
      </p:nvGrpSpPr>
      <p:grpSpPr>
        <a:xfrm>
          <a:off x="0" y="0"/>
          <a:ext cx="0" cy="0"/>
          <a:chOff x="0" y="0"/>
          <a:chExt cx="0" cy="0"/>
        </a:xfrm>
      </p:grpSpPr>
      <p:sp>
        <p:nvSpPr>
          <p:cNvPr id="54" name="Google Shape;54;p13"/>
          <p:cNvSpPr txBox="1"/>
          <p:nvPr>
            <p:ph idx="1" type="subTitle"/>
          </p:nvPr>
        </p:nvSpPr>
        <p:spPr>
          <a:xfrm>
            <a:off x="0" y="111095"/>
            <a:ext cx="9144000" cy="4948015"/>
          </a:xfrm>
          <a:prstGeom prst="rect">
            <a:avLst/>
          </a:prstGeom>
          <a:noFill/>
          <a:ln>
            <a:noFill/>
          </a:ln>
          <a:effectLst>
            <a:outerShdw blurRad="214313" rotWithShape="0" algn="bl" dir="2940000" dist="76200">
              <a:srgbClr val="000000">
                <a:alpha val="50000"/>
              </a:srgbClr>
            </a:outerShdw>
          </a:effectLst>
        </p:spPr>
        <p:txBody>
          <a:bodyPr anchorCtr="0" anchor="t" bIns="91425" lIns="91425" spcFirstLastPara="1" rIns="91425" wrap="square" tIns="91425">
            <a:normAutofit fontScale="85000" lnSpcReduction="20000"/>
          </a:bodyPr>
          <a:lstStyle/>
          <a:p>
            <a:pPr indent="0" lvl="0" marL="0" rtl="0" algn="ctr">
              <a:lnSpc>
                <a:spcPct val="100000"/>
              </a:lnSpc>
              <a:spcBef>
                <a:spcPts val="0"/>
              </a:spcBef>
              <a:spcAft>
                <a:spcPts val="0"/>
              </a:spcAft>
              <a:buSzPct val="100583"/>
              <a:buNone/>
            </a:pPr>
            <a:r>
              <a:rPr b="1" lang="en" sz="3275">
                <a:highlight>
                  <a:srgbClr val="FF9900"/>
                </a:highlight>
                <a:latin typeface="Playfair Display"/>
                <a:ea typeface="Playfair Display"/>
                <a:cs typeface="Playfair Display"/>
                <a:sym typeface="Playfair Display"/>
              </a:rPr>
              <a:t>PUPPET CHARACTERS</a:t>
            </a:r>
            <a:endParaRPr b="1" sz="3275">
              <a:highlight>
                <a:srgbClr val="FF9900"/>
              </a:highlight>
              <a:latin typeface="Playfair Display"/>
              <a:ea typeface="Playfair Display"/>
              <a:cs typeface="Playfair Display"/>
              <a:sym typeface="Playfair Display"/>
            </a:endParaRPr>
          </a:p>
          <a:p>
            <a:pPr indent="0" lvl="0" marL="0" rtl="0" algn="ctr">
              <a:lnSpc>
                <a:spcPct val="100000"/>
              </a:lnSpc>
              <a:spcBef>
                <a:spcPts val="0"/>
              </a:spcBef>
              <a:spcAft>
                <a:spcPts val="0"/>
              </a:spcAft>
              <a:buSzPct val="100583"/>
              <a:buNone/>
            </a:pPr>
            <a:r>
              <a:rPr b="1" lang="en" sz="3275">
                <a:highlight>
                  <a:srgbClr val="FF9900"/>
                </a:highlight>
                <a:latin typeface="Playfair Display"/>
                <a:ea typeface="Playfair Display"/>
                <a:cs typeface="Playfair Display"/>
                <a:sym typeface="Playfair Display"/>
              </a:rPr>
              <a:t>For Art Education</a:t>
            </a:r>
            <a:endParaRPr>
              <a:highlight>
                <a:srgbClr val="FF9900"/>
              </a:highlight>
              <a:latin typeface="Playfair Display"/>
              <a:ea typeface="Playfair Display"/>
              <a:cs typeface="Playfair Display"/>
              <a:sym typeface="Playfair Display"/>
            </a:endParaRPr>
          </a:p>
          <a:p>
            <a:pPr indent="0" lvl="0" marL="0" rtl="0" algn="ctr">
              <a:lnSpc>
                <a:spcPct val="100000"/>
              </a:lnSpc>
              <a:spcBef>
                <a:spcPts val="0"/>
              </a:spcBef>
              <a:spcAft>
                <a:spcPts val="0"/>
              </a:spcAft>
              <a:buSzPct val="263529"/>
              <a:buNone/>
            </a:pPr>
            <a:r>
              <a:t/>
            </a:r>
            <a:endParaRPr b="1" sz="1250">
              <a:highlight>
                <a:srgbClr val="FF9900"/>
              </a:highlight>
              <a:latin typeface="Playfair Display"/>
              <a:ea typeface="Playfair Display"/>
              <a:cs typeface="Playfair Display"/>
              <a:sym typeface="Playfair Display"/>
            </a:endParaRPr>
          </a:p>
          <a:p>
            <a:pPr indent="0" lvl="0" marL="0" rtl="0" algn="l">
              <a:lnSpc>
                <a:spcPct val="100000"/>
              </a:lnSpc>
              <a:spcBef>
                <a:spcPts val="0"/>
              </a:spcBef>
              <a:spcAft>
                <a:spcPts val="0"/>
              </a:spcAft>
              <a:buSzPct val="263529"/>
              <a:buNone/>
            </a:pPr>
            <a:r>
              <a:rPr lang="en" sz="1250">
                <a:highlight>
                  <a:srgbClr val="FF9900"/>
                </a:highlight>
                <a:latin typeface="Playfair Display"/>
                <a:ea typeface="Playfair Display"/>
                <a:cs typeface="Playfair Display"/>
                <a:sym typeface="Playfair Display"/>
              </a:rPr>
              <a:t>            </a:t>
            </a:r>
            <a:r>
              <a:rPr lang="en" sz="1250">
                <a:highlight>
                  <a:srgbClr val="FF9900"/>
                </a:highlight>
                <a:latin typeface="Playfair Display"/>
                <a:ea typeface="Playfair Display"/>
                <a:cs typeface="Playfair Display"/>
                <a:sym typeface="Playfair Display"/>
              </a:rPr>
              <a:t>Student Name:     </a:t>
            </a:r>
            <a:r>
              <a:rPr b="1" lang="en" sz="1250">
                <a:highlight>
                  <a:srgbClr val="FF9900"/>
                </a:highlight>
                <a:latin typeface="Playfair Display"/>
                <a:ea typeface="Playfair Display"/>
                <a:cs typeface="Playfair Display"/>
                <a:sym typeface="Playfair Display"/>
              </a:rPr>
              <a:t>Steven M. Brentnall  </a:t>
            </a:r>
            <a:r>
              <a:rPr lang="en" sz="1250">
                <a:highlight>
                  <a:srgbClr val="FF9900"/>
                </a:highlight>
                <a:latin typeface="Playfair Display"/>
                <a:ea typeface="Playfair Display"/>
                <a:cs typeface="Playfair Display"/>
                <a:sym typeface="Playfair Display"/>
              </a:rPr>
              <a:t>        		Semester/Year: </a:t>
            </a:r>
            <a:r>
              <a:rPr b="1" lang="en" sz="1250">
                <a:highlight>
                  <a:srgbClr val="FF9900"/>
                </a:highlight>
                <a:latin typeface="Playfair Display"/>
                <a:ea typeface="Playfair Display"/>
                <a:cs typeface="Playfair Display"/>
                <a:sym typeface="Playfair Display"/>
              </a:rPr>
              <a:t>Fall 2021    </a:t>
            </a:r>
            <a:r>
              <a:rPr lang="en" sz="1250">
                <a:highlight>
                  <a:srgbClr val="FF9900"/>
                </a:highlight>
                <a:latin typeface="Playfair Display"/>
                <a:ea typeface="Playfair Display"/>
                <a:cs typeface="Playfair Display"/>
                <a:sym typeface="Playfair Display"/>
              </a:rPr>
              <a:t>  				Character title: </a:t>
            </a:r>
            <a:r>
              <a:rPr b="1" lang="en" sz="1250">
                <a:highlight>
                  <a:srgbClr val="FF9900"/>
                </a:highlight>
                <a:latin typeface="Playfair Display"/>
                <a:ea typeface="Playfair Display"/>
                <a:cs typeface="Playfair Display"/>
                <a:sym typeface="Playfair Display"/>
              </a:rPr>
              <a:t>Franz Cizek</a:t>
            </a:r>
            <a:endParaRPr b="1" sz="1250">
              <a:highlight>
                <a:srgbClr val="FF9900"/>
              </a:highlight>
              <a:latin typeface="Playfair Display"/>
              <a:ea typeface="Playfair Display"/>
              <a:cs typeface="Playfair Display"/>
              <a:sym typeface="Playfair Display"/>
            </a:endParaRPr>
          </a:p>
          <a:p>
            <a:pPr indent="0" lvl="0" marL="0" rtl="0" algn="l">
              <a:lnSpc>
                <a:spcPct val="100000"/>
              </a:lnSpc>
              <a:spcBef>
                <a:spcPts val="0"/>
              </a:spcBef>
              <a:spcAft>
                <a:spcPts val="0"/>
              </a:spcAft>
              <a:buSzPct val="117647"/>
              <a:buNone/>
            </a:pPr>
            <a:r>
              <a:rPr lang="en">
                <a:highlight>
                  <a:srgbClr val="FF9900"/>
                </a:highlight>
                <a:latin typeface="Playfair Display"/>
                <a:ea typeface="Playfair Display"/>
                <a:cs typeface="Playfair Display"/>
                <a:sym typeface="Playfair Display"/>
              </a:rPr>
              <a:t>  </a:t>
            </a:r>
            <a:endParaRPr>
              <a:highlight>
                <a:srgbClr val="FF9900"/>
              </a:highlight>
              <a:latin typeface="Playfair Display"/>
              <a:ea typeface="Playfair Display"/>
              <a:cs typeface="Playfair Display"/>
              <a:sym typeface="Playfair Display"/>
            </a:endParaRPr>
          </a:p>
          <a:p>
            <a:pPr indent="0" lvl="0" marL="0" rtl="0" algn="ctr">
              <a:lnSpc>
                <a:spcPct val="100000"/>
              </a:lnSpc>
              <a:spcBef>
                <a:spcPts val="0"/>
              </a:spcBef>
              <a:spcAft>
                <a:spcPts val="0"/>
              </a:spcAft>
              <a:buSzPct val="117647"/>
              <a:buNone/>
            </a:pPr>
            <a:r>
              <a:t/>
            </a:r>
            <a:endParaRPr>
              <a:highlight>
                <a:srgbClr val="FF9900"/>
              </a:highlight>
              <a:latin typeface="Playfair Display"/>
              <a:ea typeface="Playfair Display"/>
              <a:cs typeface="Playfair Display"/>
              <a:sym typeface="Playfair Display"/>
            </a:endParaRPr>
          </a:p>
          <a:p>
            <a:pPr indent="0" lvl="0" marL="0" rtl="0" algn="ctr">
              <a:lnSpc>
                <a:spcPct val="100000"/>
              </a:lnSpc>
              <a:spcBef>
                <a:spcPts val="0"/>
              </a:spcBef>
              <a:spcAft>
                <a:spcPts val="0"/>
              </a:spcAft>
              <a:buSzPct val="117647"/>
              <a:buNone/>
            </a:pPr>
            <a:r>
              <a:t/>
            </a:r>
            <a:endParaRPr>
              <a:highlight>
                <a:srgbClr val="FF9900"/>
              </a:highlight>
              <a:latin typeface="Playfair Display"/>
              <a:ea typeface="Playfair Display"/>
              <a:cs typeface="Playfair Display"/>
              <a:sym typeface="Playfair Display"/>
            </a:endParaRPr>
          </a:p>
          <a:p>
            <a:pPr indent="0" lvl="0" marL="0" rtl="0" algn="ctr">
              <a:lnSpc>
                <a:spcPct val="100000"/>
              </a:lnSpc>
              <a:spcBef>
                <a:spcPts val="0"/>
              </a:spcBef>
              <a:spcAft>
                <a:spcPts val="0"/>
              </a:spcAft>
              <a:buSzPct val="117647"/>
              <a:buNone/>
            </a:pPr>
            <a:r>
              <a:t/>
            </a:r>
            <a:endParaRPr>
              <a:highlight>
                <a:srgbClr val="FF9900"/>
              </a:highlight>
              <a:latin typeface="Playfair Display"/>
              <a:ea typeface="Playfair Display"/>
              <a:cs typeface="Playfair Display"/>
              <a:sym typeface="Playfair Display"/>
            </a:endParaRPr>
          </a:p>
          <a:p>
            <a:pPr indent="0" lvl="0" marL="0" rtl="0" algn="ctr">
              <a:lnSpc>
                <a:spcPct val="100000"/>
              </a:lnSpc>
              <a:spcBef>
                <a:spcPts val="0"/>
              </a:spcBef>
              <a:spcAft>
                <a:spcPts val="0"/>
              </a:spcAft>
              <a:buSzPct val="117647"/>
              <a:buNone/>
            </a:pPr>
            <a:r>
              <a:t/>
            </a:r>
            <a:endParaRPr>
              <a:highlight>
                <a:srgbClr val="FF9900"/>
              </a:highlight>
              <a:latin typeface="Playfair Display"/>
              <a:ea typeface="Playfair Display"/>
              <a:cs typeface="Playfair Display"/>
              <a:sym typeface="Playfair Display"/>
            </a:endParaRPr>
          </a:p>
          <a:p>
            <a:pPr indent="0" lvl="0" marL="0" rtl="0" algn="ctr">
              <a:lnSpc>
                <a:spcPct val="100000"/>
              </a:lnSpc>
              <a:spcBef>
                <a:spcPts val="0"/>
              </a:spcBef>
              <a:spcAft>
                <a:spcPts val="0"/>
              </a:spcAft>
              <a:buSzPct val="117647"/>
              <a:buNone/>
            </a:pPr>
            <a:r>
              <a:t/>
            </a:r>
            <a:endParaRPr>
              <a:highlight>
                <a:srgbClr val="FF9900"/>
              </a:highlight>
              <a:latin typeface="Playfair Display"/>
              <a:ea typeface="Playfair Display"/>
              <a:cs typeface="Playfair Display"/>
              <a:sym typeface="Playfair Display"/>
            </a:endParaRPr>
          </a:p>
          <a:p>
            <a:pPr indent="0" lvl="0" marL="0" rtl="0" algn="ctr">
              <a:lnSpc>
                <a:spcPct val="100000"/>
              </a:lnSpc>
              <a:spcBef>
                <a:spcPts val="0"/>
              </a:spcBef>
              <a:spcAft>
                <a:spcPts val="0"/>
              </a:spcAft>
              <a:buSzPct val="117647"/>
              <a:buNone/>
            </a:pPr>
            <a:r>
              <a:t/>
            </a:r>
            <a:endParaRPr>
              <a:highlight>
                <a:srgbClr val="FF9900"/>
              </a:highlight>
              <a:latin typeface="Playfair Display"/>
              <a:ea typeface="Playfair Display"/>
              <a:cs typeface="Playfair Display"/>
              <a:sym typeface="Playfair Display"/>
            </a:endParaRPr>
          </a:p>
          <a:p>
            <a:pPr indent="0" lvl="0" marL="0" rtl="0" algn="ctr">
              <a:lnSpc>
                <a:spcPct val="100000"/>
              </a:lnSpc>
              <a:spcBef>
                <a:spcPts val="0"/>
              </a:spcBef>
              <a:spcAft>
                <a:spcPts val="0"/>
              </a:spcAft>
              <a:buSzPct val="117647"/>
              <a:buNone/>
            </a:pPr>
            <a:r>
              <a:t/>
            </a:r>
            <a:endParaRPr>
              <a:highlight>
                <a:srgbClr val="FF9900"/>
              </a:highlight>
              <a:latin typeface="Playfair Display"/>
              <a:ea typeface="Playfair Display"/>
              <a:cs typeface="Playfair Display"/>
              <a:sym typeface="Playfair Display"/>
            </a:endParaRPr>
          </a:p>
          <a:p>
            <a:pPr indent="0" lvl="0" marL="0" rtl="0" algn="ctr">
              <a:lnSpc>
                <a:spcPct val="100000"/>
              </a:lnSpc>
              <a:spcBef>
                <a:spcPts val="0"/>
              </a:spcBef>
              <a:spcAft>
                <a:spcPts val="0"/>
              </a:spcAft>
              <a:buSzPct val="117647"/>
              <a:buNone/>
            </a:pPr>
            <a:r>
              <a:t/>
            </a:r>
            <a:endParaRPr>
              <a:highlight>
                <a:srgbClr val="FF9900"/>
              </a:highlight>
              <a:latin typeface="Playfair Display"/>
              <a:ea typeface="Playfair Display"/>
              <a:cs typeface="Playfair Display"/>
              <a:sym typeface="Playfair Display"/>
            </a:endParaRPr>
          </a:p>
          <a:p>
            <a:pPr indent="0" lvl="0" marL="0" rtl="0" algn="ctr">
              <a:lnSpc>
                <a:spcPct val="100000"/>
              </a:lnSpc>
              <a:spcBef>
                <a:spcPts val="0"/>
              </a:spcBef>
              <a:spcAft>
                <a:spcPts val="0"/>
              </a:spcAft>
              <a:buSzPct val="117647"/>
              <a:buNone/>
            </a:pPr>
            <a:r>
              <a:t/>
            </a:r>
            <a:endParaRPr>
              <a:highlight>
                <a:srgbClr val="FF9900"/>
              </a:highlight>
              <a:latin typeface="Playfair Display"/>
              <a:ea typeface="Playfair Display"/>
              <a:cs typeface="Playfair Display"/>
              <a:sym typeface="Playfair Display"/>
            </a:endParaRPr>
          </a:p>
          <a:p>
            <a:pPr indent="0" lvl="0" marL="0" rtl="0" algn="ctr">
              <a:lnSpc>
                <a:spcPct val="100000"/>
              </a:lnSpc>
              <a:spcBef>
                <a:spcPts val="0"/>
              </a:spcBef>
              <a:spcAft>
                <a:spcPts val="0"/>
              </a:spcAft>
              <a:buSzPct val="153118"/>
              <a:buNone/>
            </a:pPr>
            <a:r>
              <a:t/>
            </a:r>
            <a:endParaRPr b="1" sz="2151">
              <a:highlight>
                <a:srgbClr val="FF9900"/>
              </a:highlight>
              <a:latin typeface="Playfair Display"/>
              <a:ea typeface="Playfair Display"/>
              <a:cs typeface="Playfair Display"/>
              <a:sym typeface="Playfair Display"/>
            </a:endParaRPr>
          </a:p>
          <a:p>
            <a:pPr indent="0" lvl="0" marL="0" rtl="0" algn="ctr">
              <a:lnSpc>
                <a:spcPct val="100000"/>
              </a:lnSpc>
              <a:spcBef>
                <a:spcPts val="0"/>
              </a:spcBef>
              <a:spcAft>
                <a:spcPts val="0"/>
              </a:spcAft>
              <a:buSzPct val="153118"/>
              <a:buNone/>
            </a:pPr>
            <a:r>
              <a:t/>
            </a:r>
            <a:endParaRPr b="1" sz="2151">
              <a:highlight>
                <a:srgbClr val="FF9900"/>
              </a:highlight>
              <a:latin typeface="Playfair Display"/>
              <a:ea typeface="Playfair Display"/>
              <a:cs typeface="Playfair Display"/>
              <a:sym typeface="Playfair Display"/>
            </a:endParaRPr>
          </a:p>
          <a:p>
            <a:pPr indent="0" lvl="0" marL="0" rtl="0" algn="ctr">
              <a:lnSpc>
                <a:spcPct val="100000"/>
              </a:lnSpc>
              <a:spcBef>
                <a:spcPts val="0"/>
              </a:spcBef>
              <a:spcAft>
                <a:spcPts val="0"/>
              </a:spcAft>
              <a:buSzPct val="153118"/>
              <a:buNone/>
            </a:pPr>
            <a:r>
              <a:t/>
            </a:r>
            <a:endParaRPr b="1" sz="2151">
              <a:highlight>
                <a:srgbClr val="FF9900"/>
              </a:highlight>
              <a:latin typeface="Playfair Display"/>
              <a:ea typeface="Playfair Display"/>
              <a:cs typeface="Playfair Display"/>
              <a:sym typeface="Playfair Display"/>
            </a:endParaRPr>
          </a:p>
          <a:p>
            <a:pPr indent="0" lvl="0" marL="0" rtl="0" algn="ctr">
              <a:lnSpc>
                <a:spcPct val="100000"/>
              </a:lnSpc>
              <a:spcBef>
                <a:spcPts val="0"/>
              </a:spcBef>
              <a:spcAft>
                <a:spcPts val="0"/>
              </a:spcAft>
              <a:buSzPct val="153118"/>
              <a:buNone/>
            </a:pPr>
            <a:r>
              <a:rPr b="1" lang="en" sz="2151">
                <a:highlight>
                  <a:srgbClr val="FF9900"/>
                </a:highlight>
                <a:latin typeface="Playfair Display"/>
                <a:ea typeface="Playfair Display"/>
                <a:cs typeface="Playfair Display"/>
                <a:sym typeface="Playfair Display"/>
              </a:rPr>
              <a:t>Art 590, History &amp; Philosophy of Art Education; Fall 2021</a:t>
            </a:r>
            <a:endParaRPr sz="2151">
              <a:highlight>
                <a:srgbClr val="FF9900"/>
              </a:highlight>
              <a:latin typeface="Playfair Display"/>
              <a:ea typeface="Playfair Display"/>
              <a:cs typeface="Playfair Display"/>
              <a:sym typeface="Playfair Display"/>
            </a:endParaRPr>
          </a:p>
        </p:txBody>
      </p:sp>
      <p:pic>
        <p:nvPicPr>
          <p:cNvPr id="55" name="Google Shape;55;p13"/>
          <p:cNvPicPr preferRelativeResize="0"/>
          <p:nvPr/>
        </p:nvPicPr>
        <p:blipFill>
          <a:blip r:embed="rId3">
            <a:alphaModFix/>
          </a:blip>
          <a:stretch>
            <a:fillRect/>
          </a:stretch>
        </p:blipFill>
        <p:spPr>
          <a:xfrm>
            <a:off x="876000" y="1533875"/>
            <a:ext cx="2764450" cy="2757525"/>
          </a:xfrm>
          <a:prstGeom prst="rect">
            <a:avLst/>
          </a:prstGeom>
          <a:noFill/>
          <a:ln>
            <a:noFill/>
          </a:ln>
          <a:effectLst>
            <a:outerShdw blurRad="257175" rotWithShape="0" algn="bl" dir="3900000" dist="142875">
              <a:srgbClr val="000000"/>
            </a:outerShdw>
            <a:reflection blurRad="0" dir="0" dist="0" endA="0" endPos="12000" fadeDir="5400012" kx="0" rotWithShape="0" algn="bl" stPos="0" sy="-100000" ky="0"/>
          </a:effectLst>
        </p:spPr>
      </p:pic>
      <p:pic>
        <p:nvPicPr>
          <p:cNvPr id="56" name="Google Shape;56;p13"/>
          <p:cNvPicPr preferRelativeResize="0"/>
          <p:nvPr/>
        </p:nvPicPr>
        <p:blipFill>
          <a:blip r:embed="rId4">
            <a:alphaModFix/>
          </a:blip>
          <a:stretch>
            <a:fillRect/>
          </a:stretch>
        </p:blipFill>
        <p:spPr>
          <a:xfrm>
            <a:off x="5540050" y="1386788"/>
            <a:ext cx="2675750" cy="3051674"/>
          </a:xfrm>
          <a:prstGeom prst="rect">
            <a:avLst/>
          </a:prstGeom>
          <a:noFill/>
          <a:ln>
            <a:noFill/>
          </a:ln>
          <a:effectLst>
            <a:outerShdw blurRad="328613" rotWithShape="0" algn="bl" dir="1980000" dist="123825">
              <a:srgbClr val="000000"/>
            </a:outerShdw>
            <a:reflection blurRad="0" dir="0" dist="0" endA="0" endPos="9000" fadeDir="5400012" kx="0" rotWithShape="0" algn="bl" stPos="0" sy="-100000" ky="0"/>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 name="Shape 60"/>
        <p:cNvGrpSpPr/>
        <p:nvPr/>
      </p:nvGrpSpPr>
      <p:grpSpPr>
        <a:xfrm>
          <a:off x="0" y="0"/>
          <a:ext cx="0" cy="0"/>
          <a:chOff x="0" y="0"/>
          <a:chExt cx="0" cy="0"/>
        </a:xfrm>
      </p:grpSpPr>
      <p:sp>
        <p:nvSpPr>
          <p:cNvPr id="61" name="Google Shape;61;p14"/>
          <p:cNvSpPr txBox="1"/>
          <p:nvPr/>
        </p:nvSpPr>
        <p:spPr>
          <a:xfrm>
            <a:off x="173625" y="671025"/>
            <a:ext cx="8767800" cy="4063500"/>
          </a:xfrm>
          <a:prstGeom prst="rect">
            <a:avLst/>
          </a:prstGeom>
          <a:noFill/>
          <a:ln>
            <a:noFill/>
          </a:ln>
          <a:effectLst>
            <a:outerShdw blurRad="171450" rotWithShape="0" algn="bl" dir="6660000" dist="85725">
              <a:srgbClr val="000000"/>
            </a:outerShdw>
          </a:effectLst>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i="0" lang="en" sz="1200" u="none" cap="none" strike="noStrike">
                <a:solidFill>
                  <a:srgbClr val="000000"/>
                </a:solidFill>
                <a:highlight>
                  <a:srgbClr val="FF9900"/>
                </a:highlight>
                <a:latin typeface="Playfair Display"/>
                <a:ea typeface="Playfair Display"/>
                <a:cs typeface="Playfair Display"/>
                <a:sym typeface="Playfair Display"/>
              </a:rPr>
              <a:t>CHARACTER TITLE: Franz Cizek</a:t>
            </a:r>
            <a:endParaRPr sz="1200">
              <a:highlight>
                <a:srgbClr val="FF9900"/>
              </a:highlight>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400"/>
              <a:buFont typeface="Arial"/>
              <a:buNone/>
            </a:pPr>
            <a:r>
              <a:t/>
            </a:r>
            <a:endParaRPr i="0" sz="1200" u="none" cap="none" strike="noStrike">
              <a:solidFill>
                <a:srgbClr val="000000"/>
              </a:solidFill>
              <a:highlight>
                <a:srgbClr val="FF9900"/>
              </a:highlight>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400"/>
              <a:buFont typeface="Arial"/>
              <a:buNone/>
            </a:pPr>
            <a:r>
              <a:rPr i="0" lang="en" sz="1200" u="none" cap="none" strike="noStrike">
                <a:solidFill>
                  <a:srgbClr val="000000"/>
                </a:solidFill>
                <a:highlight>
                  <a:srgbClr val="FF9900"/>
                </a:highlight>
                <a:latin typeface="Playfair Display"/>
                <a:ea typeface="Playfair Display"/>
                <a:cs typeface="Playfair Display"/>
                <a:sym typeface="Playfair Display"/>
              </a:rPr>
              <a:t>RELATIONSHIP OF PUPPET TO THE TOPIC: Franz Cizek is the pioneer of the Children</a:t>
            </a:r>
            <a:r>
              <a:rPr lang="en" sz="1200">
                <a:highlight>
                  <a:srgbClr val="FF9900"/>
                </a:highlight>
                <a:latin typeface="Playfair Display"/>
                <a:ea typeface="Playfair Display"/>
                <a:cs typeface="Playfair Display"/>
                <a:sym typeface="Playfair Display"/>
              </a:rPr>
              <a:t>’s Art movement in pedagogy.</a:t>
            </a:r>
            <a:endParaRPr i="0" sz="1200" u="none" cap="none" strike="noStrike">
              <a:solidFill>
                <a:srgbClr val="000000"/>
              </a:solidFill>
              <a:highlight>
                <a:srgbClr val="FF9900"/>
              </a:highlight>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400"/>
              <a:buFont typeface="Arial"/>
              <a:buNone/>
            </a:pPr>
            <a:r>
              <a:t/>
            </a:r>
            <a:endParaRPr i="0" sz="1200" u="none" cap="none" strike="noStrike">
              <a:solidFill>
                <a:srgbClr val="000000"/>
              </a:solidFill>
              <a:highlight>
                <a:srgbClr val="FF9900"/>
              </a:highlight>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400"/>
              <a:buFont typeface="Arial"/>
              <a:buNone/>
            </a:pPr>
            <a:r>
              <a:rPr i="0" lang="en" sz="1200" u="none" cap="none" strike="noStrike">
                <a:solidFill>
                  <a:srgbClr val="000000"/>
                </a:solidFill>
                <a:highlight>
                  <a:srgbClr val="FF9900"/>
                </a:highlight>
                <a:latin typeface="Playfair Display"/>
                <a:ea typeface="Playfair Display"/>
                <a:cs typeface="Playfair Display"/>
                <a:sym typeface="Playfair Display"/>
              </a:rPr>
              <a:t>TOPIC TITLE: Franz Cizek and Issues-Based Art Education</a:t>
            </a:r>
            <a:endParaRPr i="0" sz="1200" u="none" cap="none" strike="noStrike">
              <a:solidFill>
                <a:srgbClr val="000000"/>
              </a:solidFill>
              <a:highlight>
                <a:srgbClr val="FF9900"/>
              </a:highlight>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400"/>
              <a:buFont typeface="Arial"/>
              <a:buNone/>
            </a:pPr>
            <a:r>
              <a:t/>
            </a:r>
            <a:endParaRPr i="0" sz="1200" u="none" cap="none" strike="noStrike">
              <a:solidFill>
                <a:srgbClr val="000000"/>
              </a:solidFill>
              <a:highlight>
                <a:srgbClr val="FF9900"/>
              </a:highlight>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400"/>
              <a:buFont typeface="Arial"/>
              <a:buNone/>
            </a:pPr>
            <a:r>
              <a:rPr i="0" lang="en" sz="1200" u="none" cap="none" strike="noStrike">
                <a:solidFill>
                  <a:srgbClr val="000000"/>
                </a:solidFill>
                <a:highlight>
                  <a:srgbClr val="FF9900"/>
                </a:highlight>
                <a:latin typeface="Playfair Display"/>
                <a:ea typeface="Playfair Display"/>
                <a:cs typeface="Playfair Display"/>
                <a:sym typeface="Playfair Display"/>
              </a:rPr>
              <a:t>TOPIC DESCRIPTION: </a:t>
            </a:r>
            <a:endParaRPr i="0" sz="1200" u="none" cap="none" strike="noStrike">
              <a:solidFill>
                <a:srgbClr val="000000"/>
              </a:solidFill>
              <a:highlight>
                <a:srgbClr val="FF9900"/>
              </a:highlight>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400"/>
              <a:buFont typeface="Arial"/>
              <a:buNone/>
            </a:pPr>
            <a:r>
              <a:t/>
            </a:r>
            <a:endParaRPr i="0" sz="1200" u="none" cap="none" strike="noStrike">
              <a:solidFill>
                <a:srgbClr val="000000"/>
              </a:solidFill>
              <a:highlight>
                <a:srgbClr val="FF9900"/>
              </a:highlight>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400"/>
              <a:buFont typeface="Arial"/>
              <a:buNone/>
            </a:pPr>
            <a:r>
              <a:rPr i="0" lang="en" sz="1200" u="none" cap="none" strike="noStrike">
                <a:solidFill>
                  <a:srgbClr val="000000"/>
                </a:solidFill>
                <a:highlight>
                  <a:srgbClr val="FF9900"/>
                </a:highlight>
                <a:latin typeface="Playfair Display"/>
                <a:ea typeface="Playfair Display"/>
                <a:cs typeface="Playfair Display"/>
                <a:sym typeface="Playfair Display"/>
              </a:rPr>
              <a:t>SIGNIFICANT CONTRIBUTION OF THIS PERSON, MOVEMENT OR ART EDUCATION PRACTICE: Cizek was a facilitator for children</a:t>
            </a:r>
            <a:r>
              <a:rPr lang="en" sz="1200">
                <a:highlight>
                  <a:srgbClr val="FF9900"/>
                </a:highlight>
                <a:latin typeface="Playfair Display"/>
                <a:ea typeface="Playfair Display"/>
                <a:cs typeface="Playfair Display"/>
                <a:sym typeface="Playfair Display"/>
              </a:rPr>
              <a:t>’s creativity, often allowing them to work in his </a:t>
            </a:r>
            <a:r>
              <a:rPr lang="en" sz="1200">
                <a:highlight>
                  <a:srgbClr val="FF9900"/>
                </a:highlight>
                <a:latin typeface="Playfair Display"/>
                <a:ea typeface="Playfair Display"/>
                <a:cs typeface="Playfair Display"/>
                <a:sym typeface="Playfair Display"/>
              </a:rPr>
              <a:t>presence</a:t>
            </a:r>
            <a:r>
              <a:rPr lang="en" sz="1200">
                <a:highlight>
                  <a:srgbClr val="FF9900"/>
                </a:highlight>
                <a:latin typeface="Playfair Display"/>
                <a:ea typeface="Playfair Display"/>
                <a:cs typeface="Playfair Display"/>
                <a:sym typeface="Playfair Display"/>
              </a:rPr>
              <a:t> largely uninfluenced.</a:t>
            </a:r>
            <a:endParaRPr i="0" sz="1200" u="none" cap="none" strike="noStrike">
              <a:solidFill>
                <a:srgbClr val="000000"/>
              </a:solidFill>
              <a:highlight>
                <a:srgbClr val="FF9900"/>
              </a:highlight>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400"/>
              <a:buFont typeface="Arial"/>
              <a:buNone/>
            </a:pPr>
            <a:r>
              <a:t/>
            </a:r>
            <a:endParaRPr i="0" sz="1200" u="none" cap="none" strike="noStrike">
              <a:solidFill>
                <a:srgbClr val="000000"/>
              </a:solidFill>
              <a:highlight>
                <a:srgbClr val="FF9900"/>
              </a:highlight>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400"/>
              <a:buFont typeface="Arial"/>
              <a:buNone/>
            </a:pPr>
            <a:r>
              <a:rPr i="0" lang="en" sz="1200" u="none" cap="none" strike="noStrike">
                <a:solidFill>
                  <a:srgbClr val="000000"/>
                </a:solidFill>
                <a:highlight>
                  <a:srgbClr val="FF9900"/>
                </a:highlight>
                <a:latin typeface="Playfair Display"/>
                <a:ea typeface="Playfair Display"/>
                <a:cs typeface="Playfair Display"/>
                <a:sym typeface="Playfair Display"/>
              </a:rPr>
              <a:t>RELEVANT DATES: 189</a:t>
            </a:r>
            <a:r>
              <a:rPr lang="en" sz="1200">
                <a:highlight>
                  <a:srgbClr val="FF9900"/>
                </a:highlight>
                <a:latin typeface="Playfair Display"/>
                <a:ea typeface="Playfair Display"/>
                <a:cs typeface="Playfair Display"/>
                <a:sym typeface="Playfair Display"/>
              </a:rPr>
              <a:t>5-1946 (end of life)</a:t>
            </a:r>
            <a:endParaRPr i="0" sz="1200" u="none" cap="none" strike="noStrike">
              <a:solidFill>
                <a:srgbClr val="000000"/>
              </a:solidFill>
              <a:highlight>
                <a:srgbClr val="FF9900"/>
              </a:highlight>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400"/>
              <a:buFont typeface="Arial"/>
              <a:buNone/>
            </a:pPr>
            <a:r>
              <a:t/>
            </a:r>
            <a:endParaRPr i="0" sz="1200" u="none" cap="none" strike="noStrike">
              <a:solidFill>
                <a:srgbClr val="000000"/>
              </a:solidFill>
              <a:highlight>
                <a:srgbClr val="FF9900"/>
              </a:highlight>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400"/>
              <a:buFont typeface="Arial"/>
              <a:buNone/>
            </a:pPr>
            <a:r>
              <a:rPr i="0" lang="en" sz="1200" u="none" cap="none" strike="noStrike">
                <a:solidFill>
                  <a:srgbClr val="000000"/>
                </a:solidFill>
                <a:highlight>
                  <a:srgbClr val="FF9900"/>
                </a:highlight>
                <a:latin typeface="Playfair Display"/>
                <a:ea typeface="Playfair Display"/>
                <a:cs typeface="Playfair Display"/>
                <a:sym typeface="Playfair Display"/>
              </a:rPr>
              <a:t>IS HE/SHE/IT STILL IN EXISTENCE? While Cizek </a:t>
            </a:r>
            <a:r>
              <a:rPr lang="en" sz="1200">
                <a:highlight>
                  <a:srgbClr val="FF9900"/>
                </a:highlight>
                <a:latin typeface="Playfair Display"/>
                <a:ea typeface="Playfair Display"/>
                <a:cs typeface="Playfair Display"/>
                <a:sym typeface="Playfair Display"/>
              </a:rPr>
              <a:t>has long since passed away, it’s my belief that his influence carries on in popular culture and thus </a:t>
            </a:r>
            <a:r>
              <a:rPr lang="en" sz="1200">
                <a:highlight>
                  <a:srgbClr val="FF9900"/>
                </a:highlight>
                <a:latin typeface="Playfair Display"/>
                <a:ea typeface="Playfair Display"/>
                <a:cs typeface="Playfair Display"/>
                <a:sym typeface="Playfair Display"/>
              </a:rPr>
              <a:t>subtly</a:t>
            </a:r>
            <a:r>
              <a:rPr lang="en" sz="1200">
                <a:highlight>
                  <a:srgbClr val="FF9900"/>
                </a:highlight>
                <a:latin typeface="Playfair Display"/>
                <a:ea typeface="Playfair Display"/>
                <a:cs typeface="Playfair Display"/>
                <a:sym typeface="Playfair Display"/>
              </a:rPr>
              <a:t> influencing visual culture </a:t>
            </a:r>
            <a:endParaRPr i="0" sz="1200" u="none" cap="none" strike="noStrike">
              <a:solidFill>
                <a:srgbClr val="000000"/>
              </a:solidFill>
              <a:highlight>
                <a:srgbClr val="FF9900"/>
              </a:highlight>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400"/>
              <a:buFont typeface="Arial"/>
              <a:buNone/>
            </a:pPr>
            <a:r>
              <a:t/>
            </a:r>
            <a:endParaRPr i="0" sz="1200" u="none" cap="none" strike="noStrike">
              <a:solidFill>
                <a:srgbClr val="000000"/>
              </a:solidFill>
              <a:highlight>
                <a:srgbClr val="FF9900"/>
              </a:highlight>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400"/>
              <a:buFont typeface="Arial"/>
              <a:buNone/>
            </a:pPr>
            <a:r>
              <a:rPr i="0" lang="en" sz="1200" u="none" cap="none" strike="noStrike">
                <a:solidFill>
                  <a:srgbClr val="000000"/>
                </a:solidFill>
                <a:highlight>
                  <a:srgbClr val="FF9900"/>
                </a:highlight>
                <a:latin typeface="Playfair Display"/>
                <a:ea typeface="Playfair Display"/>
                <a:cs typeface="Playfair Display"/>
                <a:sym typeface="Playfair Display"/>
              </a:rPr>
              <a:t>YOUR THOUGHTS ABOUT THE RELEVANCE OF THIS  TOPIC TODAY: It was only a matter of time that a figure li</a:t>
            </a:r>
            <a:r>
              <a:rPr lang="en" sz="1200">
                <a:highlight>
                  <a:srgbClr val="FF9900"/>
                </a:highlight>
                <a:latin typeface="Playfair Display"/>
                <a:ea typeface="Playfair Display"/>
                <a:cs typeface="Playfair Display"/>
                <a:sym typeface="Playfair Display"/>
              </a:rPr>
              <a:t>ke Franz Cizek would emerge from the era of post-Romanticism/pre-Modernism, as much of the zeitgeist of the day was set on reformation and re-examination. </a:t>
            </a:r>
            <a:endParaRPr i="0" sz="1200" u="none" cap="none" strike="noStrike">
              <a:solidFill>
                <a:srgbClr val="000000"/>
              </a:solidFill>
              <a:highlight>
                <a:srgbClr val="FF9900"/>
              </a:highlight>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rgbClr val="000000"/>
              </a:solidFill>
              <a:highlight>
                <a:schemeClr val="lt1"/>
              </a:highlight>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rgbClr val="000000"/>
              </a:solidFill>
              <a:highlight>
                <a:schemeClr val="lt1"/>
              </a:highlight>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 name="Shape 65"/>
        <p:cNvGrpSpPr/>
        <p:nvPr/>
      </p:nvGrpSpPr>
      <p:grpSpPr>
        <a:xfrm>
          <a:off x="0" y="0"/>
          <a:ext cx="0" cy="0"/>
          <a:chOff x="0" y="0"/>
          <a:chExt cx="0" cy="0"/>
        </a:xfrm>
      </p:grpSpPr>
      <p:pic>
        <p:nvPicPr>
          <p:cNvPr id="66" name="Google Shape;66;p15"/>
          <p:cNvPicPr preferRelativeResize="0"/>
          <p:nvPr/>
        </p:nvPicPr>
        <p:blipFill>
          <a:blip r:embed="rId3">
            <a:alphaModFix/>
          </a:blip>
          <a:stretch>
            <a:fillRect/>
          </a:stretch>
        </p:blipFill>
        <p:spPr>
          <a:xfrm>
            <a:off x="357475" y="152400"/>
            <a:ext cx="3357800" cy="4560189"/>
          </a:xfrm>
          <a:prstGeom prst="rect">
            <a:avLst/>
          </a:prstGeom>
          <a:noFill/>
          <a:ln>
            <a:noFill/>
          </a:ln>
          <a:effectLst>
            <a:outerShdw blurRad="157163" rotWithShape="0" algn="bl" dist="76200">
              <a:srgbClr val="000000">
                <a:alpha val="64000"/>
              </a:srgbClr>
            </a:outerShdw>
            <a:reflection blurRad="0" dir="0" dist="0" endA="0" endPos="5000" fadeDir="5400012" kx="0" rotWithShape="0" algn="bl" stPos="0" sy="-100000" ky="0"/>
          </a:effectLst>
        </p:spPr>
      </p:pic>
      <p:pic>
        <p:nvPicPr>
          <p:cNvPr id="67" name="Google Shape;67;p15"/>
          <p:cNvPicPr preferRelativeResize="0"/>
          <p:nvPr/>
        </p:nvPicPr>
        <p:blipFill>
          <a:blip r:embed="rId4">
            <a:alphaModFix/>
          </a:blip>
          <a:stretch>
            <a:fillRect/>
          </a:stretch>
        </p:blipFill>
        <p:spPr>
          <a:xfrm>
            <a:off x="3867700" y="152400"/>
            <a:ext cx="4724851" cy="3447850"/>
          </a:xfrm>
          <a:prstGeom prst="rect">
            <a:avLst/>
          </a:prstGeom>
          <a:noFill/>
          <a:ln>
            <a:noFill/>
          </a:ln>
          <a:effectLst>
            <a:outerShdw blurRad="228600" rotWithShape="0" algn="bl" dir="1020000" dist="76200">
              <a:srgbClr val="000000">
                <a:alpha val="58000"/>
              </a:srgbClr>
            </a:outerShdw>
            <a:reflection blurRad="0" dir="0" dist="0" endA="0" endPos="7000" fadeDir="5400012" kx="0" rotWithShape="0" algn="bl" stPos="0" sy="-100000" ky="0"/>
          </a:effectLst>
        </p:spPr>
      </p:pic>
      <p:sp>
        <p:nvSpPr>
          <p:cNvPr id="68" name="Google Shape;68;p15"/>
          <p:cNvSpPr txBox="1"/>
          <p:nvPr/>
        </p:nvSpPr>
        <p:spPr>
          <a:xfrm>
            <a:off x="3715275" y="3932100"/>
            <a:ext cx="5428800" cy="954300"/>
          </a:xfrm>
          <a:prstGeom prst="rect">
            <a:avLst/>
          </a:prstGeom>
          <a:noFill/>
          <a:ln>
            <a:noFill/>
          </a:ln>
          <a:effectLst>
            <a:outerShdw blurRad="100013" rotWithShape="0" algn="bl" dir="5400000" dist="7620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sz="1000">
                <a:highlight>
                  <a:srgbClr val="FF9900"/>
                </a:highlight>
                <a:latin typeface="Playfair Display"/>
                <a:ea typeface="Playfair Display"/>
                <a:cs typeface="Playfair Display"/>
                <a:sym typeface="Playfair Display"/>
              </a:rPr>
              <a:t>“Cizek gave art lessons to children and adolescents and used a pedagogic style that did not impose his or other artists' aesthetic sensibilities on his students. His supporters organized exhibitions of his students' work, and the work was praised for being supposedly uninfluenced by existing theories and true representations of children's experiences.” (Malvern, PP.1)</a:t>
            </a:r>
            <a:endParaRPr sz="1000">
              <a:highlight>
                <a:srgbClr val="FF9900"/>
              </a:highlight>
              <a:latin typeface="Playfair Display"/>
              <a:ea typeface="Playfair Display"/>
              <a:cs typeface="Playfair Display"/>
              <a:sym typeface="Playfair Display"/>
            </a:endParaRPr>
          </a:p>
        </p:txBody>
      </p:sp>
      <p:sp>
        <p:nvSpPr>
          <p:cNvPr id="69" name="Google Shape;69;p15"/>
          <p:cNvSpPr txBox="1"/>
          <p:nvPr/>
        </p:nvSpPr>
        <p:spPr>
          <a:xfrm>
            <a:off x="357475" y="3832800"/>
            <a:ext cx="3098100" cy="738900"/>
          </a:xfrm>
          <a:prstGeom prst="rect">
            <a:avLst/>
          </a:prstGeom>
          <a:noFill/>
          <a:ln>
            <a:noFill/>
          </a:ln>
          <a:effectLst>
            <a:outerShdw blurRad="157163" rotWithShape="0" algn="bl" dir="60000" dist="85725">
              <a:srgbClr val="000000">
                <a:alpha val="87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lt1"/>
                </a:solidFill>
                <a:latin typeface="Playfair Display"/>
                <a:ea typeface="Playfair Display"/>
                <a:cs typeface="Playfair Display"/>
                <a:sym typeface="Playfair Display"/>
              </a:rPr>
              <a:t>Franz Cizek’s methodology is characterized by a  “noninterventionist teaching philosophy” (Efland, PP.199)</a:t>
            </a:r>
            <a:endParaRPr b="1" sz="1200">
              <a:solidFill>
                <a:schemeClr val="lt1"/>
              </a:solidFill>
              <a:latin typeface="Playfair Display"/>
              <a:ea typeface="Playfair Display"/>
              <a:cs typeface="Playfair Display"/>
              <a:sym typeface="Playfair Displ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3" name="Shape 73"/>
        <p:cNvGrpSpPr/>
        <p:nvPr/>
      </p:nvGrpSpPr>
      <p:grpSpPr>
        <a:xfrm>
          <a:off x="0" y="0"/>
          <a:ext cx="0" cy="0"/>
          <a:chOff x="0" y="0"/>
          <a:chExt cx="0" cy="0"/>
        </a:xfrm>
      </p:grpSpPr>
      <p:sp>
        <p:nvSpPr>
          <p:cNvPr id="74" name="Google Shape;74;p16"/>
          <p:cNvSpPr txBox="1"/>
          <p:nvPr/>
        </p:nvSpPr>
        <p:spPr>
          <a:xfrm>
            <a:off x="2740550" y="168825"/>
            <a:ext cx="2810100" cy="4125000"/>
          </a:xfrm>
          <a:prstGeom prst="rect">
            <a:avLst/>
          </a:prstGeom>
          <a:noFill/>
          <a:ln>
            <a:noFill/>
          </a:ln>
          <a:effectLst>
            <a:outerShdw blurRad="157163" rotWithShape="0" algn="bl" dir="1980000" dist="123825">
              <a:srgbClr val="000000">
                <a:alpha val="58000"/>
              </a:srgbClr>
            </a:outerShdw>
          </a:effectLst>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rgbClr val="000000"/>
              </a:solidFill>
              <a:highlight>
                <a:srgbClr val="FF9900"/>
              </a:highlight>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1400"/>
              <a:buFont typeface="Arial"/>
              <a:buNone/>
            </a:pPr>
            <a:r>
              <a:rPr b="0" i="0" lang="en" sz="1200" u="none" cap="none" strike="noStrike">
                <a:solidFill>
                  <a:srgbClr val="000000"/>
                </a:solidFill>
                <a:highlight>
                  <a:srgbClr val="FF9900"/>
                </a:highlight>
                <a:latin typeface="Arial"/>
                <a:ea typeface="Arial"/>
                <a:cs typeface="Arial"/>
                <a:sym typeface="Arial"/>
              </a:rPr>
              <a:t>PHOTO I - FULL FRONTAL VIEW</a:t>
            </a:r>
            <a:endParaRPr b="0" i="0" sz="1200" u="none" cap="none" strike="noStrike">
              <a:solidFill>
                <a:srgbClr val="000000"/>
              </a:solidFill>
              <a:highlight>
                <a:srgbClr val="FF9900"/>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200" u="none" cap="none" strike="noStrike">
              <a:solidFill>
                <a:srgbClr val="000000"/>
              </a:solidFill>
              <a:highlight>
                <a:srgbClr val="FF9900"/>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200" u="none" cap="none" strike="noStrike">
              <a:solidFill>
                <a:srgbClr val="000000"/>
              </a:solidFill>
              <a:highlight>
                <a:srgbClr val="FF9900"/>
              </a:highlight>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 sz="1200" u="none" cap="none" strike="noStrike">
                <a:solidFill>
                  <a:schemeClr val="dk1"/>
                </a:solidFill>
                <a:highlight>
                  <a:srgbClr val="FF9900"/>
                </a:highlight>
                <a:latin typeface="Arial"/>
                <a:ea typeface="Arial"/>
                <a:cs typeface="Arial"/>
                <a:sym typeface="Arial"/>
              </a:rPr>
              <a:t>PHOTO 2 - FULL BACK  VIEW</a:t>
            </a:r>
            <a:endParaRPr b="0" i="0" sz="1200" u="none" cap="none" strike="noStrike">
              <a:solidFill>
                <a:schemeClr val="dk1"/>
              </a:solidFill>
              <a:highlight>
                <a:srgbClr val="FF9900"/>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5" name="Google Shape;75;p16"/>
          <p:cNvPicPr preferRelativeResize="0"/>
          <p:nvPr/>
        </p:nvPicPr>
        <p:blipFill rotWithShape="1">
          <a:blip r:embed="rId3">
            <a:alphaModFix/>
          </a:blip>
          <a:srcRect b="0" l="0" r="0" t="0"/>
          <a:stretch/>
        </p:blipFill>
        <p:spPr>
          <a:xfrm>
            <a:off x="-3" y="0"/>
            <a:ext cx="3428106" cy="5143502"/>
          </a:xfrm>
          <a:prstGeom prst="rect">
            <a:avLst/>
          </a:prstGeom>
          <a:noFill/>
          <a:ln>
            <a:noFill/>
          </a:ln>
        </p:spPr>
      </p:pic>
      <p:pic>
        <p:nvPicPr>
          <p:cNvPr id="76" name="Google Shape;76;p16"/>
          <p:cNvPicPr preferRelativeResize="0"/>
          <p:nvPr/>
        </p:nvPicPr>
        <p:blipFill rotWithShape="1">
          <a:blip r:embed="rId4">
            <a:alphaModFix/>
          </a:blip>
          <a:srcRect b="0" l="0" r="0" t="0"/>
          <a:stretch/>
        </p:blipFill>
        <p:spPr>
          <a:xfrm>
            <a:off x="5404197" y="79425"/>
            <a:ext cx="3428106" cy="51435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 name="Shape 80"/>
        <p:cNvGrpSpPr/>
        <p:nvPr/>
      </p:nvGrpSpPr>
      <p:grpSpPr>
        <a:xfrm>
          <a:off x="0" y="0"/>
          <a:ext cx="0" cy="0"/>
          <a:chOff x="0" y="0"/>
          <a:chExt cx="0" cy="0"/>
        </a:xfrm>
      </p:grpSpPr>
      <p:sp>
        <p:nvSpPr>
          <p:cNvPr id="81" name="Google Shape;81;p17"/>
          <p:cNvSpPr txBox="1"/>
          <p:nvPr/>
        </p:nvSpPr>
        <p:spPr>
          <a:xfrm>
            <a:off x="3018000" y="307825"/>
            <a:ext cx="3108000" cy="4125000"/>
          </a:xfrm>
          <a:prstGeom prst="rect">
            <a:avLst/>
          </a:prstGeom>
          <a:noFill/>
          <a:ln>
            <a:noFill/>
          </a:ln>
          <a:effectLst>
            <a:outerShdw blurRad="171450" rotWithShape="0" algn="bl" dir="2940000" dist="142875">
              <a:srgbClr val="000000">
                <a:alpha val="50000"/>
              </a:srgbClr>
            </a:outerShdw>
          </a:effectLst>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rgbClr val="000000"/>
              </a:solidFill>
              <a:highlight>
                <a:srgbClr val="FF9900"/>
              </a:highlight>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1400"/>
              <a:buFont typeface="Arial"/>
              <a:buNone/>
            </a:pPr>
            <a:r>
              <a:rPr b="0" i="0" lang="en" sz="1200" u="none" cap="none" strike="noStrike">
                <a:solidFill>
                  <a:srgbClr val="000000"/>
                </a:solidFill>
                <a:highlight>
                  <a:srgbClr val="FF9900"/>
                </a:highlight>
                <a:latin typeface="Arial"/>
                <a:ea typeface="Arial"/>
                <a:cs typeface="Arial"/>
                <a:sym typeface="Arial"/>
              </a:rPr>
              <a:t>PHOTO 3 - FULL SIDE VIEW</a:t>
            </a:r>
            <a:endParaRPr b="0" i="0" sz="1200" u="none" cap="none" strike="noStrike">
              <a:solidFill>
                <a:srgbClr val="000000"/>
              </a:solidFill>
              <a:highlight>
                <a:srgbClr val="FF9900"/>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200" u="none" cap="none" strike="noStrike">
              <a:solidFill>
                <a:srgbClr val="000000"/>
              </a:solidFill>
              <a:highlight>
                <a:srgbClr val="FF9900"/>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200" u="none" cap="none" strike="noStrike">
              <a:solidFill>
                <a:srgbClr val="000000"/>
              </a:solidFill>
              <a:highlight>
                <a:srgbClr val="FF9900"/>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 sz="1200" u="none" cap="none" strike="noStrike">
                <a:solidFill>
                  <a:schemeClr val="dk1"/>
                </a:solidFill>
                <a:highlight>
                  <a:srgbClr val="FF9900"/>
                </a:highlight>
                <a:latin typeface="Arial"/>
                <a:ea typeface="Arial"/>
                <a:cs typeface="Arial"/>
                <a:sym typeface="Arial"/>
              </a:rPr>
              <a:t>PHOTO 4 - FULL OTHER SIDE  VIEW</a:t>
            </a:r>
            <a:endParaRPr b="0" i="0" sz="1200" u="none" cap="none" strike="noStrike">
              <a:solidFill>
                <a:schemeClr val="dk1"/>
              </a:solidFill>
              <a:highlight>
                <a:srgbClr val="FF9900"/>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2" name="Google Shape;82;p17"/>
          <p:cNvPicPr preferRelativeResize="0"/>
          <p:nvPr/>
        </p:nvPicPr>
        <p:blipFill rotWithShape="1">
          <a:blip r:embed="rId3">
            <a:alphaModFix/>
          </a:blip>
          <a:srcRect b="0" l="0" r="0" t="0"/>
          <a:stretch/>
        </p:blipFill>
        <p:spPr>
          <a:xfrm>
            <a:off x="196847" y="0"/>
            <a:ext cx="3428106" cy="5143502"/>
          </a:xfrm>
          <a:prstGeom prst="rect">
            <a:avLst/>
          </a:prstGeom>
          <a:noFill/>
          <a:ln>
            <a:noFill/>
          </a:ln>
        </p:spPr>
      </p:pic>
      <p:pic>
        <p:nvPicPr>
          <p:cNvPr id="83" name="Google Shape;83;p17"/>
          <p:cNvPicPr preferRelativeResize="0"/>
          <p:nvPr/>
        </p:nvPicPr>
        <p:blipFill rotWithShape="1">
          <a:blip r:embed="rId4">
            <a:alphaModFix/>
          </a:blip>
          <a:srcRect b="0" l="0" r="0" t="0"/>
          <a:stretch/>
        </p:blipFill>
        <p:spPr>
          <a:xfrm>
            <a:off x="5404197" y="0"/>
            <a:ext cx="3428106" cy="514350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 name="Shape 87"/>
        <p:cNvGrpSpPr/>
        <p:nvPr/>
      </p:nvGrpSpPr>
      <p:grpSpPr>
        <a:xfrm>
          <a:off x="0" y="0"/>
          <a:ext cx="0" cy="0"/>
          <a:chOff x="0" y="0"/>
          <a:chExt cx="0" cy="0"/>
        </a:xfrm>
      </p:grpSpPr>
      <p:sp>
        <p:nvSpPr>
          <p:cNvPr id="88" name="Google Shape;88;p18"/>
          <p:cNvSpPr txBox="1"/>
          <p:nvPr/>
        </p:nvSpPr>
        <p:spPr>
          <a:xfrm>
            <a:off x="6824700" y="417050"/>
            <a:ext cx="2319300" cy="3632700"/>
          </a:xfrm>
          <a:prstGeom prst="rect">
            <a:avLst/>
          </a:prstGeom>
          <a:noFill/>
          <a:ln>
            <a:noFill/>
          </a:ln>
          <a:effectLst>
            <a:outerShdw blurRad="157163" rotWithShape="0" algn="bl" dir="2400000" dist="152400">
              <a:srgbClr val="000000">
                <a:alpha val="50000"/>
              </a:srgbClr>
            </a:outerShdw>
          </a:effectLst>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FF"/>
              </a:highlight>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highlight>
                  <a:srgbClr val="FF9900"/>
                </a:highlight>
                <a:latin typeface="Arial"/>
                <a:ea typeface="Arial"/>
                <a:cs typeface="Arial"/>
                <a:sym typeface="Arial"/>
              </a:rPr>
              <a:t> DETAIL  (Closeup</a:t>
            </a:r>
            <a:r>
              <a:rPr lang="en">
                <a:highlight>
                  <a:srgbClr val="FF9900"/>
                </a:highlight>
              </a:rPr>
              <a:t>)</a:t>
            </a:r>
            <a:endParaRPr b="0" i="0" sz="1400" u="none" cap="none" strike="noStrike">
              <a:solidFill>
                <a:schemeClr val="dk1"/>
              </a:solidFill>
              <a:highlight>
                <a:srgbClr val="FF9900"/>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9" name="Google Shape;89;p18"/>
          <p:cNvPicPr preferRelativeResize="0"/>
          <p:nvPr/>
        </p:nvPicPr>
        <p:blipFill rotWithShape="1">
          <a:blip r:embed="rId3">
            <a:alphaModFix/>
          </a:blip>
          <a:srcRect b="0" l="0" r="0" t="0"/>
          <a:stretch/>
        </p:blipFill>
        <p:spPr>
          <a:xfrm>
            <a:off x="713368" y="-39725"/>
            <a:ext cx="7717265" cy="5143501"/>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3" name="Shape 93"/>
        <p:cNvGrpSpPr/>
        <p:nvPr/>
      </p:nvGrpSpPr>
      <p:grpSpPr>
        <a:xfrm>
          <a:off x="0" y="0"/>
          <a:ext cx="0" cy="0"/>
          <a:chOff x="0" y="0"/>
          <a:chExt cx="0" cy="0"/>
        </a:xfrm>
      </p:grpSpPr>
      <p:pic>
        <p:nvPicPr>
          <p:cNvPr id="94" name="Google Shape;94;p19"/>
          <p:cNvPicPr preferRelativeResize="0"/>
          <p:nvPr/>
        </p:nvPicPr>
        <p:blipFill rotWithShape="1">
          <a:blip r:embed="rId3">
            <a:alphaModFix/>
          </a:blip>
          <a:srcRect b="0" l="0" r="0" t="0"/>
          <a:stretch/>
        </p:blipFill>
        <p:spPr>
          <a:xfrm>
            <a:off x="311697" y="0"/>
            <a:ext cx="3428106" cy="5143502"/>
          </a:xfrm>
          <a:prstGeom prst="rect">
            <a:avLst/>
          </a:prstGeom>
          <a:noFill/>
          <a:ln>
            <a:noFill/>
          </a:ln>
        </p:spPr>
      </p:pic>
      <p:pic>
        <p:nvPicPr>
          <p:cNvPr id="95" name="Google Shape;95;p19"/>
          <p:cNvPicPr preferRelativeResize="0"/>
          <p:nvPr/>
        </p:nvPicPr>
        <p:blipFill rotWithShape="1">
          <a:blip r:embed="rId4">
            <a:alphaModFix/>
          </a:blip>
          <a:srcRect b="0" l="0" r="0" t="0"/>
          <a:stretch/>
        </p:blipFill>
        <p:spPr>
          <a:xfrm>
            <a:off x="5404197" y="0"/>
            <a:ext cx="3428106" cy="5143502"/>
          </a:xfrm>
          <a:prstGeom prst="rect">
            <a:avLst/>
          </a:prstGeom>
          <a:noFill/>
          <a:ln>
            <a:noFill/>
          </a:ln>
        </p:spPr>
      </p:pic>
      <p:sp>
        <p:nvSpPr>
          <p:cNvPr id="96" name="Google Shape;96;p19"/>
          <p:cNvSpPr txBox="1"/>
          <p:nvPr/>
        </p:nvSpPr>
        <p:spPr>
          <a:xfrm>
            <a:off x="3786300" y="99300"/>
            <a:ext cx="1571400" cy="3848100"/>
          </a:xfrm>
          <a:prstGeom prst="rect">
            <a:avLst/>
          </a:prstGeom>
          <a:noFill/>
          <a:ln>
            <a:noFill/>
          </a:ln>
          <a:effectLst>
            <a:outerShdw blurRad="157163" rotWithShape="0" algn="bl" dir="2400000" dist="152400">
              <a:srgbClr val="000000">
                <a:alpha val="50000"/>
              </a:srgbClr>
            </a:outerShdw>
          </a:effectLst>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rgbClr val="000000"/>
              </a:solidFill>
              <a:highlight>
                <a:srgbClr val="FF9900"/>
              </a:highlight>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1400"/>
              <a:buFont typeface="Arial"/>
              <a:buNone/>
            </a:pPr>
            <a:r>
              <a:rPr b="0" i="0" lang="en" sz="1200" u="none" cap="none" strike="noStrike">
                <a:solidFill>
                  <a:srgbClr val="000000"/>
                </a:solidFill>
                <a:highlight>
                  <a:srgbClr val="FF9900"/>
                </a:highlight>
                <a:latin typeface="Arial"/>
                <a:ea typeface="Arial"/>
                <a:cs typeface="Arial"/>
                <a:sym typeface="Arial"/>
              </a:rPr>
              <a:t>PHOTO 5  - DETAIL 1 (Closeup)</a:t>
            </a:r>
            <a:endParaRPr b="0" i="0" sz="1200" u="none" cap="none" strike="noStrike">
              <a:solidFill>
                <a:srgbClr val="000000"/>
              </a:solidFill>
              <a:highlight>
                <a:srgbClr val="FF9900"/>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200" u="none" cap="none" strike="noStrike">
              <a:solidFill>
                <a:srgbClr val="000000"/>
              </a:solidFill>
              <a:highlight>
                <a:srgbClr val="FF9900"/>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200" u="none" cap="none" strike="noStrike">
              <a:solidFill>
                <a:srgbClr val="000000"/>
              </a:solidFill>
              <a:highlight>
                <a:srgbClr val="FF9900"/>
              </a:highlight>
              <a:latin typeface="Arial"/>
              <a:ea typeface="Arial"/>
              <a:cs typeface="Arial"/>
              <a:sym typeface="Arial"/>
            </a:endParaRPr>
          </a:p>
          <a:p>
            <a:pPr indent="0" lvl="0" marL="0" marR="0" rtl="0" algn="ctr">
              <a:lnSpc>
                <a:spcPct val="100000"/>
              </a:lnSpc>
              <a:spcBef>
                <a:spcPts val="0"/>
              </a:spcBef>
              <a:spcAft>
                <a:spcPts val="0"/>
              </a:spcAft>
              <a:buNone/>
            </a:pPr>
            <a:r>
              <a:rPr b="0" i="0" lang="en" sz="1200" u="none" cap="none" strike="noStrike">
                <a:solidFill>
                  <a:schemeClr val="dk1"/>
                </a:solidFill>
                <a:highlight>
                  <a:srgbClr val="FF9900"/>
                </a:highlight>
                <a:latin typeface="Arial"/>
                <a:ea typeface="Arial"/>
                <a:cs typeface="Arial"/>
                <a:sym typeface="Arial"/>
              </a:rPr>
              <a:t>PHOTO 6 - </a:t>
            </a:r>
            <a:r>
              <a:rPr b="0" i="0" lang="en" sz="1200" u="none" cap="none" strike="noStrike">
                <a:solidFill>
                  <a:srgbClr val="000000"/>
                </a:solidFill>
                <a:highlight>
                  <a:srgbClr val="FF9900"/>
                </a:highlight>
                <a:latin typeface="Arial"/>
                <a:ea typeface="Arial"/>
                <a:cs typeface="Arial"/>
                <a:sym typeface="Arial"/>
              </a:rPr>
              <a:t>DETAIL 2 (Closeup)</a:t>
            </a:r>
            <a:endParaRPr sz="1200">
              <a:highlight>
                <a:srgbClr val="FF9900"/>
              </a:highlight>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0" name="Shape 100"/>
        <p:cNvGrpSpPr/>
        <p:nvPr/>
      </p:nvGrpSpPr>
      <p:grpSpPr>
        <a:xfrm>
          <a:off x="0" y="0"/>
          <a:ext cx="0" cy="0"/>
          <a:chOff x="0" y="0"/>
          <a:chExt cx="0" cy="0"/>
        </a:xfrm>
      </p:grpSpPr>
      <p:sp>
        <p:nvSpPr>
          <p:cNvPr id="101" name="Google Shape;101;p20"/>
          <p:cNvSpPr txBox="1"/>
          <p:nvPr/>
        </p:nvSpPr>
        <p:spPr>
          <a:xfrm>
            <a:off x="0" y="792600"/>
            <a:ext cx="9144000" cy="4987200"/>
          </a:xfrm>
          <a:prstGeom prst="rect">
            <a:avLst/>
          </a:prstGeom>
          <a:noFill/>
          <a:ln>
            <a:noFill/>
          </a:ln>
          <a:effectLst>
            <a:outerShdw blurRad="157163" rotWithShape="0" algn="bl" dir="3360000" dist="95250">
              <a:srgbClr val="000000">
                <a:alpha val="91000"/>
              </a:srgbClr>
            </a:outerShdw>
          </a:effectLst>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9900"/>
              </a:highlight>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highlight>
                  <a:srgbClr val="FF9900"/>
                </a:highlight>
                <a:latin typeface="Arial"/>
                <a:ea typeface="Arial"/>
                <a:cs typeface="Arial"/>
                <a:sym typeface="Arial"/>
              </a:rPr>
              <a:t>RESOURCE LIST</a:t>
            </a:r>
            <a:endParaRPr b="0" i="0" sz="1400" u="none" cap="none" strike="noStrike">
              <a:solidFill>
                <a:srgbClr val="000000"/>
              </a:solidFill>
              <a:highlight>
                <a:srgbClr val="FF9900"/>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highlight>
                  <a:srgbClr val="FF9900"/>
                </a:highlight>
                <a:latin typeface="Arial"/>
                <a:ea typeface="Arial"/>
                <a:cs typeface="Arial"/>
                <a:sym typeface="Arial"/>
              </a:rPr>
              <a:t> (FROM YOUR PAPER ,AND ANY ADDITIONAL SOURCES FOR PHOTOS)</a:t>
            </a:r>
            <a:endParaRPr b="0" i="0" sz="1400" u="none" cap="none" strike="noStrike">
              <a:solidFill>
                <a:schemeClr val="dk1"/>
              </a:solidFill>
              <a:highlight>
                <a:srgbClr val="FF9900"/>
              </a:highlight>
              <a:latin typeface="Arial"/>
              <a:ea typeface="Arial"/>
              <a:cs typeface="Arial"/>
              <a:sym typeface="Arial"/>
            </a:endParaRPr>
          </a:p>
          <a:p>
            <a:pPr indent="0" lvl="0" marL="355600" rtl="0" algn="l">
              <a:lnSpc>
                <a:spcPct val="150000"/>
              </a:lnSpc>
              <a:spcBef>
                <a:spcPts val="1200"/>
              </a:spcBef>
              <a:spcAft>
                <a:spcPts val="0"/>
              </a:spcAft>
              <a:buClr>
                <a:schemeClr val="dk1"/>
              </a:buClr>
              <a:buSzPts val="1100"/>
              <a:buFont typeface="Arial"/>
              <a:buNone/>
            </a:pPr>
            <a:r>
              <a:rPr lang="en" sz="1200">
                <a:solidFill>
                  <a:schemeClr val="dk1"/>
                </a:solidFill>
                <a:highlight>
                  <a:srgbClr val="FF9900"/>
                </a:highlight>
                <a:latin typeface="Playfair Display"/>
                <a:ea typeface="Playfair Display"/>
                <a:cs typeface="Playfair Display"/>
                <a:sym typeface="Playfair Display"/>
              </a:rPr>
              <a:t>Malvern, S. “Inventing ‘child Art’: Franz Cizek And Modernism.” The British Journal of Aesthetics, vol. 35, no. 3, Oxford University Press, 1995, pp. 262–72, doi:10.1093/bjaesthetics/35.3.262.</a:t>
            </a:r>
            <a:endParaRPr sz="1200">
              <a:solidFill>
                <a:schemeClr val="dk1"/>
              </a:solidFill>
              <a:highlight>
                <a:srgbClr val="FF9900"/>
              </a:highlight>
              <a:latin typeface="Playfair Display"/>
              <a:ea typeface="Playfair Display"/>
              <a:cs typeface="Playfair Display"/>
              <a:sym typeface="Playfair Display"/>
            </a:endParaRPr>
          </a:p>
          <a:p>
            <a:pPr indent="0" lvl="0" marL="355600" rtl="0" algn="l">
              <a:lnSpc>
                <a:spcPct val="150000"/>
              </a:lnSpc>
              <a:spcBef>
                <a:spcPts val="1200"/>
              </a:spcBef>
              <a:spcAft>
                <a:spcPts val="0"/>
              </a:spcAft>
              <a:buClr>
                <a:schemeClr val="dk1"/>
              </a:buClr>
              <a:buSzPts val="1100"/>
              <a:buFont typeface="Arial"/>
              <a:buNone/>
            </a:pPr>
            <a:r>
              <a:t/>
            </a:r>
            <a:endParaRPr sz="1200">
              <a:solidFill>
                <a:schemeClr val="dk1"/>
              </a:solidFill>
              <a:highlight>
                <a:srgbClr val="FF9900"/>
              </a:highlight>
              <a:latin typeface="Playfair Display"/>
              <a:ea typeface="Playfair Display"/>
              <a:cs typeface="Playfair Display"/>
              <a:sym typeface="Playfair Display"/>
            </a:endParaRPr>
          </a:p>
          <a:p>
            <a:pPr indent="0" lvl="0" marL="355600" rtl="0" algn="l">
              <a:lnSpc>
                <a:spcPct val="150000"/>
              </a:lnSpc>
              <a:spcBef>
                <a:spcPts val="1200"/>
              </a:spcBef>
              <a:spcAft>
                <a:spcPts val="0"/>
              </a:spcAft>
              <a:buClr>
                <a:schemeClr val="dk1"/>
              </a:buClr>
              <a:buSzPts val="1100"/>
              <a:buFont typeface="Arial"/>
              <a:buNone/>
            </a:pPr>
            <a:r>
              <a:rPr lang="en" sz="1200">
                <a:solidFill>
                  <a:schemeClr val="dk1"/>
                </a:solidFill>
                <a:highlight>
                  <a:srgbClr val="FF9900"/>
                </a:highlight>
                <a:latin typeface="Playfair Display"/>
                <a:ea typeface="Playfair Display"/>
                <a:cs typeface="Playfair Display"/>
                <a:sym typeface="Playfair Display"/>
              </a:rPr>
              <a:t>Efland, Arthur D. </a:t>
            </a:r>
            <a:r>
              <a:rPr i="1" lang="en" sz="1200">
                <a:solidFill>
                  <a:schemeClr val="dk1"/>
                </a:solidFill>
                <a:highlight>
                  <a:srgbClr val="FF9900"/>
                </a:highlight>
                <a:latin typeface="Playfair Display"/>
                <a:ea typeface="Playfair Display"/>
                <a:cs typeface="Playfair Display"/>
                <a:sym typeface="Playfair Display"/>
              </a:rPr>
              <a:t>A History of Art Education: Intellectual and Social Currents in Teaching the Visual Arts</a:t>
            </a:r>
            <a:r>
              <a:rPr lang="en" sz="1200">
                <a:solidFill>
                  <a:schemeClr val="dk1"/>
                </a:solidFill>
                <a:highlight>
                  <a:srgbClr val="FF9900"/>
                </a:highlight>
                <a:latin typeface="Playfair Display"/>
                <a:ea typeface="Playfair Display"/>
                <a:cs typeface="Playfair Display"/>
                <a:sym typeface="Playfair Display"/>
              </a:rPr>
              <a:t>. New York: Teachers College Press, 2008. Print.</a:t>
            </a:r>
            <a:endParaRPr sz="1200">
              <a:solidFill>
                <a:schemeClr val="dk1"/>
              </a:solidFill>
              <a:highlight>
                <a:srgbClr val="FF9900"/>
              </a:highlight>
              <a:latin typeface="Playfair Display"/>
              <a:ea typeface="Playfair Display"/>
              <a:cs typeface="Playfair Display"/>
              <a:sym typeface="Playfair Display"/>
            </a:endParaRPr>
          </a:p>
          <a:p>
            <a:pPr indent="0" lvl="0" marL="355600" rtl="0" algn="l">
              <a:lnSpc>
                <a:spcPct val="150000"/>
              </a:lnSpc>
              <a:spcBef>
                <a:spcPts val="1200"/>
              </a:spcBef>
              <a:spcAft>
                <a:spcPts val="0"/>
              </a:spcAft>
              <a:buClr>
                <a:schemeClr val="dk1"/>
              </a:buClr>
              <a:buSzPts val="1100"/>
              <a:buFont typeface="Arial"/>
              <a:buNone/>
            </a:pPr>
            <a:r>
              <a:t/>
            </a:r>
            <a:endParaRPr sz="1200">
              <a:solidFill>
                <a:schemeClr val="dk1"/>
              </a:solidFill>
              <a:highlight>
                <a:srgbClr val="FF9900"/>
              </a:highlight>
              <a:latin typeface="Playfair Display"/>
              <a:ea typeface="Playfair Display"/>
              <a:cs typeface="Playfair Display"/>
              <a:sym typeface="Playfair Display"/>
            </a:endParaRPr>
          </a:p>
          <a:p>
            <a:pPr indent="0" lvl="0" marL="355600" rtl="0" algn="l">
              <a:lnSpc>
                <a:spcPct val="150000"/>
              </a:lnSpc>
              <a:spcBef>
                <a:spcPts val="1200"/>
              </a:spcBef>
              <a:spcAft>
                <a:spcPts val="0"/>
              </a:spcAft>
              <a:buClr>
                <a:schemeClr val="dk1"/>
              </a:buClr>
              <a:buSzPts val="1100"/>
              <a:buFont typeface="Arial"/>
              <a:buNone/>
            </a:pPr>
            <a:r>
              <a:rPr lang="en" sz="1200">
                <a:solidFill>
                  <a:schemeClr val="dk1"/>
                </a:solidFill>
                <a:highlight>
                  <a:srgbClr val="FF9900"/>
                </a:highlight>
                <a:latin typeface="Playfair Display"/>
                <a:ea typeface="Playfair Display"/>
                <a:cs typeface="Playfair Display"/>
                <a:sym typeface="Playfair Display"/>
              </a:rPr>
              <a:t>All photos from Google Images.</a:t>
            </a:r>
            <a:endParaRPr sz="1200">
              <a:solidFill>
                <a:schemeClr val="dk1"/>
              </a:solidFill>
              <a:highlight>
                <a:srgbClr val="FF9900"/>
              </a:highlight>
              <a:latin typeface="Playfair Display"/>
              <a:ea typeface="Playfair Display"/>
              <a:cs typeface="Playfair Display"/>
              <a:sym typeface="Playfair Display"/>
            </a:endParaRPr>
          </a:p>
          <a:p>
            <a:pPr indent="0" lvl="0" marL="0" marR="0" rtl="0" algn="ctr">
              <a:lnSpc>
                <a:spcPct val="100000"/>
              </a:lnSpc>
              <a:spcBef>
                <a:spcPts val="12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20"/>
          <p:cNvSpPr txBox="1"/>
          <p:nvPr/>
        </p:nvSpPr>
        <p:spPr>
          <a:xfrm>
            <a:off x="311700" y="0"/>
            <a:ext cx="8520600" cy="792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t/>
            </a:r>
            <a:endParaRPr b="0" i="0" sz="2200" u="none" cap="none" strike="noStrike">
              <a:solidFill>
                <a:schemeClr val="dk2"/>
              </a:solidFill>
              <a:highlight>
                <a:srgbClr val="FFFFFF"/>
              </a:highlight>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6" name="Shape 106"/>
        <p:cNvGrpSpPr/>
        <p:nvPr/>
      </p:nvGrpSpPr>
      <p:grpSpPr>
        <a:xfrm>
          <a:off x="0" y="0"/>
          <a:ext cx="0" cy="0"/>
          <a:chOff x="0" y="0"/>
          <a:chExt cx="0" cy="0"/>
        </a:xfrm>
      </p:grpSpPr>
      <p:sp>
        <p:nvSpPr>
          <p:cNvPr id="107" name="Google Shape;107;p21"/>
          <p:cNvSpPr txBox="1"/>
          <p:nvPr/>
        </p:nvSpPr>
        <p:spPr>
          <a:xfrm>
            <a:off x="311700" y="0"/>
            <a:ext cx="8520600" cy="792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t/>
            </a:r>
            <a:endParaRPr b="0" i="0" sz="2200" u="none" cap="none" strike="noStrike">
              <a:solidFill>
                <a:schemeClr val="dk2"/>
              </a:solidFill>
              <a:highlight>
                <a:srgbClr val="FFFFFF"/>
              </a:highlight>
              <a:latin typeface="Times New Roman"/>
              <a:ea typeface="Times New Roman"/>
              <a:cs typeface="Times New Roman"/>
              <a:sym typeface="Times New Roman"/>
            </a:endParaRPr>
          </a:p>
        </p:txBody>
      </p:sp>
      <p:pic>
        <p:nvPicPr>
          <p:cNvPr id="108" name="Google Shape;108;p21" title="InShot_20211212_215402109.mp4">
            <a:hlinkClick r:id="rId3"/>
          </p:cNvPr>
          <p:cNvPicPr preferRelativeResize="0"/>
          <p:nvPr/>
        </p:nvPicPr>
        <p:blipFill>
          <a:blip r:embed="rId4">
            <a:alphaModFix/>
          </a:blip>
          <a:stretch>
            <a:fillRect/>
          </a:stretch>
        </p:blipFill>
        <p:spPr>
          <a:xfrm>
            <a:off x="975463" y="548700"/>
            <a:ext cx="7193069" cy="4046101"/>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1000"/>
                                        <p:tgtEl>
                                          <p:spTgt spid="1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